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8" r:id="rId10"/>
    <p:sldId id="264" r:id="rId11"/>
    <p:sldId id="280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1" r:id="rId23"/>
    <p:sldId id="279" r:id="rId24"/>
    <p:sldId id="277" r:id="rId25"/>
    <p:sldId id="28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2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24" autoAdjust="0"/>
  </p:normalViewPr>
  <p:slideViewPr>
    <p:cSldViewPr>
      <p:cViewPr varScale="1">
        <p:scale>
          <a:sx n="64" d="100"/>
          <a:sy n="64" d="100"/>
        </p:scale>
        <p:origin x="156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29A6F-67E3-4F5F-BCDE-BF13E91C321B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79BBE-49D3-4B3A-AEDA-2F81FFF84F3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FOUNDRY SESSIONAL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F79BBE-49D3-4B3A-AEDA-2F81FFF84F3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7D0AA-42B9-4501-AD77-0C27CA628AC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9925-C251-42FB-9FD3-89E147048D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7D0AA-42B9-4501-AD77-0C27CA628AC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9925-C251-42FB-9FD3-89E147048D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7D0AA-42B9-4501-AD77-0C27CA628AC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9925-C251-42FB-9FD3-89E147048D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7D0AA-42B9-4501-AD77-0C27CA628AC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9925-C251-42FB-9FD3-89E147048D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7D0AA-42B9-4501-AD77-0C27CA628AC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9925-C251-42FB-9FD3-89E147048D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7D0AA-42B9-4501-AD77-0C27CA628AC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9925-C251-42FB-9FD3-89E147048D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7D0AA-42B9-4501-AD77-0C27CA628AC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9925-C251-42FB-9FD3-89E147048D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7D0AA-42B9-4501-AD77-0C27CA628AC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9925-C251-42FB-9FD3-89E147048D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7D0AA-42B9-4501-AD77-0C27CA628AC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9925-C251-42FB-9FD3-89E147048D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7D0AA-42B9-4501-AD77-0C27CA628AC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69925-C251-42FB-9FD3-89E147048D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7D0AA-42B9-4501-AD77-0C27CA628AC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99169925-C251-42FB-9FD3-89E147048D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7D7D0AA-42B9-4501-AD77-0C27CA628AC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9169925-C251-42FB-9FD3-89E147048D0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826" y="1071546"/>
            <a:ext cx="8512188" cy="47863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2714612" y="1714488"/>
            <a:ext cx="4429156" cy="171451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FOUNDRY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 SESSIONAL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lcsnap-2021-05-31-18h11m25s776 (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9586" y="642918"/>
            <a:ext cx="1214414" cy="1195767"/>
          </a:xfrm>
          <a:prstGeom prst="rect">
            <a:avLst/>
          </a:prstGeom>
        </p:spPr>
      </p:pic>
      <p:pic>
        <p:nvPicPr>
          <p:cNvPr id="6" name="Picture 5" descr="vlcsnap-2021-05-31-18h11m44s475 (2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29586" y="1928802"/>
            <a:ext cx="1214414" cy="1228797"/>
          </a:xfrm>
          <a:prstGeom prst="rect">
            <a:avLst/>
          </a:prstGeom>
        </p:spPr>
      </p:pic>
      <p:pic>
        <p:nvPicPr>
          <p:cNvPr id="7" name="Picture 6" descr="vlcsnap-2021-05-31-18h12m08s409 (2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29586" y="3214686"/>
            <a:ext cx="1214414" cy="1265657"/>
          </a:xfrm>
          <a:prstGeom prst="rect">
            <a:avLst/>
          </a:prstGeom>
        </p:spPr>
      </p:pic>
      <p:pic>
        <p:nvPicPr>
          <p:cNvPr id="8" name="Picture 7" descr="vlcsnap-2021-05-31-18h12m22s896 (2)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66036" y="4786322"/>
            <a:ext cx="1877964" cy="17145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2910" y="571480"/>
            <a:ext cx="714380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MOLDING SAND</a:t>
            </a:r>
          </a:p>
          <a:p>
            <a:pPr algn="ctr"/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</a:rPr>
              <a:t>The constituents of molding sand are :-</a:t>
            </a:r>
          </a:p>
          <a:p>
            <a:pPr>
              <a:buFont typeface="Wingdings" pitchFamily="2" charset="2"/>
              <a:buChar char="q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Silica Sand</a:t>
            </a:r>
          </a:p>
          <a:p>
            <a:pPr>
              <a:buFont typeface="Wingdings" pitchFamily="2" charset="2"/>
              <a:buChar char="q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Bentonite Powder</a:t>
            </a:r>
          </a:p>
          <a:p>
            <a:pPr>
              <a:buFont typeface="Wingdings" pitchFamily="2" charset="2"/>
              <a:buChar char="q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Water </a:t>
            </a:r>
          </a:p>
          <a:p>
            <a:pPr>
              <a:buFont typeface="Wingdings" pitchFamily="2" charset="2"/>
              <a:buChar char="q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Additives</a:t>
            </a:r>
          </a:p>
          <a:p>
            <a:endParaRPr lang="en-US" sz="2800" b="1" dirty="0">
              <a:solidFill>
                <a:srgbClr val="FF0000"/>
              </a:solidFill>
            </a:endParaRPr>
          </a:p>
          <a:p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</a:rPr>
              <a:t>Properties Of Molding Sand :-</a:t>
            </a:r>
          </a:p>
          <a:p>
            <a:pPr>
              <a:buFont typeface="Wingdings" pitchFamily="2" charset="2"/>
              <a:buChar char="q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Permeability</a:t>
            </a:r>
          </a:p>
          <a:p>
            <a:pPr>
              <a:buFont typeface="Wingdings" pitchFamily="2" charset="2"/>
              <a:buChar char="q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Cohesive  &amp; Adhesive Strength</a:t>
            </a:r>
          </a:p>
          <a:p>
            <a:pPr>
              <a:buFont typeface="Wingdings" pitchFamily="2" charset="2"/>
              <a:buChar char="q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Moldability</a:t>
            </a:r>
          </a:p>
          <a:p>
            <a:pPr>
              <a:buFont typeface="Wingdings" pitchFamily="2" charset="2"/>
              <a:buChar char="q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Refractoriness</a:t>
            </a:r>
          </a:p>
          <a:p>
            <a:pPr>
              <a:buFont typeface="Wingdings" pitchFamily="2" charset="2"/>
              <a:buChar char="q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Reusability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57148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HAND TOOLS USED IN MOLDING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 err="1"/>
              <a:t>Moulding</a:t>
            </a:r>
            <a:r>
              <a:rPr lang="en-US" dirty="0"/>
              <a:t> Boxes :   Cope &amp; Drag Box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Rammer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Trowels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Strike Off Bar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Vent wire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Draw spike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Gate Cutters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Bellows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Riddle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</p:txBody>
      </p:sp>
      <p:pic>
        <p:nvPicPr>
          <p:cNvPr id="4" name="Picture 3" descr="document-26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6" y="5000636"/>
            <a:ext cx="2022416" cy="1452564"/>
          </a:xfrm>
          <a:prstGeom prst="rect">
            <a:avLst/>
          </a:prstGeom>
        </p:spPr>
      </p:pic>
      <p:pic>
        <p:nvPicPr>
          <p:cNvPr id="5" name="Picture 4" descr="document-27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79868" y="1789893"/>
            <a:ext cx="1000134" cy="2278083"/>
          </a:xfrm>
          <a:prstGeom prst="rect">
            <a:avLst/>
          </a:prstGeom>
        </p:spPr>
      </p:pic>
      <p:pic>
        <p:nvPicPr>
          <p:cNvPr id="6" name="Picture 5" descr="document-28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074" y="2714226"/>
            <a:ext cx="2357454" cy="1185240"/>
          </a:xfrm>
          <a:prstGeom prst="rect">
            <a:avLst/>
          </a:prstGeom>
        </p:spPr>
      </p:pic>
      <p:pic>
        <p:nvPicPr>
          <p:cNvPr id="7" name="Picture 6" descr="document-27d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454" y="4000504"/>
            <a:ext cx="1643074" cy="1668949"/>
          </a:xfrm>
          <a:prstGeom prst="rect">
            <a:avLst/>
          </a:prstGeom>
        </p:spPr>
      </p:pic>
      <p:pic>
        <p:nvPicPr>
          <p:cNvPr id="8" name="Picture 7" descr="document-30s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7554" y="3500438"/>
            <a:ext cx="1795466" cy="1676648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571480"/>
            <a:ext cx="7658128" cy="11430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MOULDING PROCEDURE</a:t>
            </a:r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57158" y="1857364"/>
            <a:ext cx="8310838" cy="4673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-3426" y="1142984"/>
            <a:ext cx="9147426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285860"/>
            <a:ext cx="9144000" cy="5058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736"/>
            <a:ext cx="9147396" cy="5143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500174"/>
            <a:ext cx="9144000" cy="514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285860"/>
            <a:ext cx="9144000" cy="5141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13" y="1214422"/>
            <a:ext cx="9145713" cy="514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425" y="1214422"/>
            <a:ext cx="9147425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General Foundry Safety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itchFamily="2" charset="2"/>
              <a:buChar char="q"/>
            </a:pPr>
            <a:r>
              <a:rPr lang="en-US" sz="2000" dirty="0"/>
              <a:t> Before using any equipments or materials, proper knowledge of its usage is required.</a:t>
            </a:r>
          </a:p>
          <a:p>
            <a:pPr lvl="1">
              <a:buFont typeface="Wingdings" pitchFamily="2" charset="2"/>
              <a:buChar char="q"/>
            </a:pPr>
            <a:r>
              <a:rPr lang="en-US" sz="2000" dirty="0"/>
              <a:t>Wear leather shoes, gloves, and safety glasses while working in an foundry environment.</a:t>
            </a:r>
          </a:p>
          <a:p>
            <a:pPr lvl="1">
              <a:buFont typeface="Wingdings" pitchFamily="2" charset="2"/>
              <a:buChar char="q"/>
            </a:pPr>
            <a:r>
              <a:rPr lang="en-US" sz="2000" dirty="0"/>
              <a:t>Foundry furnaces, crucibles, and metals are at very high temperature, remain cautious while you work.</a:t>
            </a:r>
          </a:p>
          <a:p>
            <a:pPr lvl="1">
              <a:buFont typeface="Wingdings" pitchFamily="2" charset="2"/>
              <a:buChar char="q"/>
            </a:pPr>
            <a:r>
              <a:rPr lang="en-US" sz="2000" dirty="0"/>
              <a:t>Be conscious of where your hands are when working with conveyors and automated machinery.</a:t>
            </a:r>
          </a:p>
          <a:p>
            <a:pPr lvl="1">
              <a:buFont typeface="Wingdings" pitchFamily="2" charset="2"/>
              <a:buChar char="q"/>
            </a:pPr>
            <a:r>
              <a:rPr lang="en-US" sz="2000" dirty="0"/>
              <a:t>Molten metal that is spilled can travel a great distance, so keep the work area clear. </a:t>
            </a:r>
          </a:p>
          <a:p>
            <a:pPr lvl="1">
              <a:buFont typeface="Wingdings" pitchFamily="2" charset="2"/>
              <a:buChar char="q"/>
            </a:pPr>
            <a:r>
              <a:rPr lang="en-US" sz="2000" dirty="0"/>
              <a:t>Melting metal create fumes that can be hazardous to breathe.</a:t>
            </a:r>
          </a:p>
          <a:p>
            <a:pPr lvl="1">
              <a:buFont typeface="Wingdings" pitchFamily="2" charset="2"/>
              <a:buChar char="q"/>
            </a:pPr>
            <a:r>
              <a:rPr lang="en-US" sz="2000" dirty="0"/>
              <a:t>Molding sand contains silica. Silica dust exposure can lead to silicosis, a lung disease, or lung cancer.</a:t>
            </a:r>
          </a:p>
        </p:txBody>
      </p:sp>
    </p:spTree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1214422"/>
            <a:ext cx="9144000" cy="5141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395" y="1214422"/>
            <a:ext cx="9147395" cy="5143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928670"/>
            <a:ext cx="8143932" cy="5395930"/>
          </a:xfrm>
        </p:spPr>
        <p:txBody>
          <a:bodyPr/>
          <a:lstStyle/>
          <a:p>
            <a:pPr marL="514350" indent="-514350">
              <a:buNone/>
            </a:pPr>
            <a:r>
              <a:rPr lang="en-US" sz="3200" b="1" dirty="0">
                <a:solidFill>
                  <a:srgbClr val="FF0000"/>
                </a:solidFill>
              </a:rPr>
              <a:t>FURNACES FOR CASTING PROCESSES</a:t>
            </a:r>
          </a:p>
          <a:p>
            <a:pPr marL="514350" indent="-514350"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 marL="514350" indent="-514350">
              <a:buFont typeface="Wingdings" pitchFamily="2" charset="2"/>
              <a:buChar char="q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CUPOLAS</a:t>
            </a:r>
          </a:p>
          <a:p>
            <a:pPr marL="514350" indent="-514350">
              <a:buFont typeface="Wingdings" pitchFamily="2" charset="2"/>
              <a:buChar char="q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CRUCIBLE FURNACES</a:t>
            </a:r>
          </a:p>
          <a:p>
            <a:pPr marL="514350" indent="-514350">
              <a:buFont typeface="Wingdings" pitchFamily="2" charset="2"/>
              <a:buChar char="q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ELECTRIC ARC FURNACES</a:t>
            </a:r>
          </a:p>
          <a:p>
            <a:pPr marL="514350" indent="-514350">
              <a:buFont typeface="Wingdings" pitchFamily="2" charset="2"/>
              <a:buChar char="q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INDUCTION FURNACES</a:t>
            </a:r>
          </a:p>
          <a:p>
            <a:pPr marL="514350" indent="-514350"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 marL="514350" indent="-514350">
              <a:buNone/>
            </a:pPr>
            <a:endParaRPr lang="en-US" dirty="0"/>
          </a:p>
        </p:txBody>
      </p:sp>
      <p:pic>
        <p:nvPicPr>
          <p:cNvPr id="6" name="Picture 5" descr="foundry-lectures-253-638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570" y="1643050"/>
            <a:ext cx="3214710" cy="226528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 descr="foundry-lectures-254-638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310" y="4143380"/>
            <a:ext cx="5076256" cy="2428892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      FINAL CAST JOB</a:t>
            </a:r>
          </a:p>
        </p:txBody>
      </p:sp>
      <p:pic>
        <p:nvPicPr>
          <p:cNvPr id="4" name="Picture 3" descr="vlcsnap-2021-05-31-18h04m55s370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1357298"/>
            <a:ext cx="3704757" cy="1928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vlcsnap-2021-05-31-18h05m47s885 (2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694" y="714356"/>
            <a:ext cx="3429024" cy="26286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vlcsnap-2021-05-31-18h15m14s069 (2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34" y="3643314"/>
            <a:ext cx="6286544" cy="29684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3042" y="714356"/>
            <a:ext cx="5715040" cy="50008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Challenges With Casting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214422"/>
            <a:ext cx="6881861" cy="158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857496"/>
            <a:ext cx="7256802" cy="34407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214422"/>
            <a:ext cx="8229600" cy="4389120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US" sz="3600">
                <a:solidFill>
                  <a:srgbClr val="FF0000"/>
                </a:solidFill>
              </a:rPr>
              <a:t>A  handwritten </a:t>
            </a:r>
            <a:r>
              <a:rPr lang="en-US" sz="3600" dirty="0">
                <a:solidFill>
                  <a:srgbClr val="FF0000"/>
                </a:solidFill>
              </a:rPr>
              <a:t>Project Report is to be submitted covering the following points</a:t>
            </a:r>
          </a:p>
          <a:p>
            <a:pPr>
              <a:buNone/>
            </a:pPr>
            <a:endParaRPr lang="en-US" sz="3600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US" dirty="0"/>
              <a:t> Definition of Foundry with its Classification.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Definition of Pattern with its Classification.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Tools &amp; Equipments used for Molding.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Molding process in brief.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Casting Defects.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8229600" cy="186847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 FOUNDRY</a:t>
            </a:r>
            <a:r>
              <a:rPr lang="en-US" sz="2800" dirty="0"/>
              <a:t> </a:t>
            </a:r>
            <a:br>
              <a:rPr lang="en-US" sz="2000" dirty="0"/>
            </a:br>
            <a:r>
              <a:rPr lang="en-US" sz="2400" dirty="0"/>
              <a:t>Foundry is a manufacturing process in which molten metal is poured into a mould cavity &amp; on solidification of it we get our casting or cast job.</a:t>
            </a: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538287" y="2629694"/>
            <a:ext cx="6067425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TYPES OF FOUNDRIES</a:t>
            </a:r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2000240"/>
            <a:ext cx="8001056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pull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28736"/>
            <a:ext cx="9144000" cy="214314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                                              </a:t>
            </a:r>
            <a:r>
              <a:rPr lang="en-US" sz="3600" b="1" dirty="0">
                <a:solidFill>
                  <a:srgbClr val="FF0000"/>
                </a:solidFill>
              </a:rPr>
              <a:t>PATTERN</a:t>
            </a:r>
            <a:br>
              <a:rPr lang="en-US" sz="28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              </a:t>
            </a:r>
            <a:r>
              <a:rPr lang="en-US" sz="2400" b="1" dirty="0">
                <a:solidFill>
                  <a:srgbClr val="0070C0"/>
                </a:solidFill>
              </a:rPr>
              <a:t>A Pattern is a replica of a casting along with some allowances.</a:t>
            </a:r>
            <a:br>
              <a:rPr lang="en-US" sz="2400" b="1" dirty="0">
                <a:solidFill>
                  <a:srgbClr val="0070C0"/>
                </a:solidFill>
              </a:rPr>
            </a:b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sz="2400" b="1" dirty="0">
                <a:solidFill>
                  <a:srgbClr val="0070C0"/>
                </a:solidFill>
              </a:rPr>
              <a:t>                                                                       </a:t>
            </a:r>
            <a:r>
              <a:rPr lang="en-US" sz="2400" b="1" dirty="0">
                <a:solidFill>
                  <a:srgbClr val="FF0000"/>
                </a:solidFill>
              </a:rPr>
              <a:t>PATTERN ALLOWANCES</a:t>
            </a:r>
            <a:br>
              <a:rPr lang="en-US" sz="2400" b="1" dirty="0">
                <a:solidFill>
                  <a:srgbClr val="FF0000"/>
                </a:solidFill>
              </a:rPr>
            </a:br>
            <a:r>
              <a:rPr lang="en-US" sz="2400" b="1" dirty="0">
                <a:solidFill>
                  <a:srgbClr val="FF0000"/>
                </a:solidFill>
              </a:rPr>
              <a:t>                                                                         </a:t>
            </a:r>
            <a:r>
              <a:rPr lang="en-US" sz="2000" b="1" dirty="0" err="1">
                <a:solidFill>
                  <a:srgbClr val="0070C0"/>
                </a:solidFill>
              </a:rPr>
              <a:t>i</a:t>
            </a:r>
            <a:r>
              <a:rPr lang="en-US" sz="2000" b="1" dirty="0">
                <a:solidFill>
                  <a:srgbClr val="0070C0"/>
                </a:solidFill>
              </a:rPr>
              <a:t>)  Shrinkage allowance</a:t>
            </a: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sz="2000" b="1" dirty="0">
                <a:solidFill>
                  <a:srgbClr val="0070C0"/>
                </a:solidFill>
              </a:rPr>
              <a:t>                                                                                       ii) Machining allowance</a:t>
            </a: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sz="2000" b="1" dirty="0">
                <a:solidFill>
                  <a:srgbClr val="0070C0"/>
                </a:solidFill>
              </a:rPr>
              <a:t>                                                                                       iii) Draft allowance</a:t>
            </a: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sz="2000" b="1" dirty="0">
                <a:solidFill>
                  <a:srgbClr val="0070C0"/>
                </a:solidFill>
              </a:rPr>
              <a:t>                                                                                       iv) Distortion allowance</a:t>
            </a:r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643041" y="3786190"/>
            <a:ext cx="6585239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 descr="vlcsnap-2021-05-31-18h04m55s370 (2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1928802"/>
            <a:ext cx="3143272" cy="16364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428604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           Types of Patterns</a:t>
            </a:r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28596" y="1668803"/>
            <a:ext cx="8501122" cy="4930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85786" y="903378"/>
            <a:ext cx="7858180" cy="5526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1071546"/>
            <a:ext cx="7543824" cy="56122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CASTING TERMINOLOGY</a:t>
            </a:r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142976" y="1794096"/>
            <a:ext cx="6929486" cy="4667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lcsnap-2021-05-31-18h38m46s130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57" y="961680"/>
            <a:ext cx="7954486" cy="4934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wipe dir="d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975B333748E74B844DC44E89404066" ma:contentTypeVersion="5" ma:contentTypeDescription="Create a new document." ma:contentTypeScope="" ma:versionID="530d2c529641799d054e595ed5809c44">
  <xsd:schema xmlns:xsd="http://www.w3.org/2001/XMLSchema" xmlns:xs="http://www.w3.org/2001/XMLSchema" xmlns:p="http://schemas.microsoft.com/office/2006/metadata/properties" xmlns:ns2="d7cc143a-3f67-42fd-9118-f78946efae5b" targetNamespace="http://schemas.microsoft.com/office/2006/metadata/properties" ma:root="true" ma:fieldsID="94401fd91d08394e5044d71f8107494a" ns2:_="">
    <xsd:import namespace="d7cc143a-3f67-42fd-9118-f78946efae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cc143a-3f67-42fd-9118-f78946efae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A9125C7-27F0-40A5-B6A6-B3BB53507B35}"/>
</file>

<file path=customXml/itemProps2.xml><?xml version="1.0" encoding="utf-8"?>
<ds:datastoreItem xmlns:ds="http://schemas.openxmlformats.org/officeDocument/2006/customXml" ds:itemID="{E93F67DF-8995-448C-B86B-D7CE799D3638}"/>
</file>

<file path=customXml/itemProps3.xml><?xml version="1.0" encoding="utf-8"?>
<ds:datastoreItem xmlns:ds="http://schemas.openxmlformats.org/officeDocument/2006/customXml" ds:itemID="{36F1D21A-1B06-4036-8029-CA9134B8BBD8}"/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594</TotalTime>
  <Words>332</Words>
  <Application>Microsoft Office PowerPoint</Application>
  <PresentationFormat>On-screen Show (4:3)</PresentationFormat>
  <Paragraphs>58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Constantia</vt:lpstr>
      <vt:lpstr>Wingdings</vt:lpstr>
      <vt:lpstr>Wingdings 2</vt:lpstr>
      <vt:lpstr>Flow</vt:lpstr>
      <vt:lpstr>PowerPoint Presentation</vt:lpstr>
      <vt:lpstr>General Foundry Safety</vt:lpstr>
      <vt:lpstr> FOUNDRY  Foundry is a manufacturing process in which molten metal is poured into a mould cavity &amp; on solidification of it we get our casting or cast job.</vt:lpstr>
      <vt:lpstr>TYPES OF FOUNDRIES</vt:lpstr>
      <vt:lpstr>                                              PATTERN               A Pattern is a replica of a casting along with some allowances.                                                                         PATTERN ALLOWANCES                                                                          i)  Shrinkage allowance                                                                                        ii) Machining allowance                                                                                        iii) Draft allowance                                                                                        iv) Distortion allowance</vt:lpstr>
      <vt:lpstr>            Types of Patterns</vt:lpstr>
      <vt:lpstr>PowerPoint Presentation</vt:lpstr>
      <vt:lpstr>CASTING TERMINOLOGY</vt:lpstr>
      <vt:lpstr>PowerPoint Presentation</vt:lpstr>
      <vt:lpstr>PowerPoint Presentation</vt:lpstr>
      <vt:lpstr>HAND TOOLS USED IN MOLDING</vt:lpstr>
      <vt:lpstr>MOULDING PROCEDURE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FINAL CAST JOB</vt:lpstr>
      <vt:lpstr>Challenges With Casting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81</cp:revision>
  <dcterms:created xsi:type="dcterms:W3CDTF">2021-05-27T12:54:11Z</dcterms:created>
  <dcterms:modified xsi:type="dcterms:W3CDTF">2022-02-04T06:11:37Z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0x0101001C975B333748E74B844DC44E89404066</vt:lpwstr>
  </property>
</Properties>
</file>